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57" r:id="rId3"/>
    <p:sldId id="266" r:id="rId4"/>
    <p:sldId id="258" r:id="rId5"/>
    <p:sldId id="259" r:id="rId6"/>
    <p:sldId id="261" r:id="rId7"/>
    <p:sldId id="260" r:id="rId8"/>
    <p:sldId id="262" r:id="rId9"/>
    <p:sldId id="263" r:id="rId10"/>
    <p:sldId id="264" r:id="rId11"/>
    <p:sldId id="265"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E6F39B-2FD6-4E3E-9479-B375E7005F95}" type="datetimeFigureOut">
              <a:rPr lang="en-US" smtClean="0"/>
              <a:t>25-Feb-19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9F7ABA-FB33-4FD9-88E5-59C692E8A10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children are numerically ranked</a:t>
            </a:r>
            <a:r>
              <a:rPr lang="en-US" baseline="0" dirty="0" smtClean="0"/>
              <a:t> according to their order of appearance only one child can occupy the first, the youngest or the only child positions, but several may occupy the middle rank.</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Birth</a:t>
            </a:r>
            <a:r>
              <a:rPr lang="en-US" baseline="0" dirty="0" smtClean="0"/>
              <a:t> order is arguably useful in determining a person’s personality, behavior, characters, values and beliefs. It influences on our perceptions about relationships and plays a critical role. For example, last born often marries the first born since the first born are said to care for the younger ones. The level of intelligence for first born is higher than for the younger ones.</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Personalities</a:t>
            </a:r>
            <a:r>
              <a:rPr lang="en-US" baseline="0" dirty="0" smtClean="0"/>
              <a:t> are the ways we tackle all the tasks of life including friendships, professions or entertainments. Adler observed that first </a:t>
            </a:r>
            <a:r>
              <a:rPr lang="en-US" baseline="0" dirty="0" err="1" smtClean="0"/>
              <a:t>born’s</a:t>
            </a:r>
            <a:r>
              <a:rPr lang="en-US" baseline="0" dirty="0" smtClean="0"/>
              <a:t> are often dethroned once another sibling is born.</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Sulloway</a:t>
            </a:r>
            <a:r>
              <a:rPr lang="en-US" dirty="0" smtClean="0"/>
              <a:t> concluded</a:t>
            </a:r>
            <a:r>
              <a:rPr lang="en-US" baseline="0" dirty="0" smtClean="0"/>
              <a:t> that a family is not necessarily a shared environment, but actually a set of different niches that provide siblings with their own outlooks. Thus, different families possess different characteristics from the other.</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Sulloway</a:t>
            </a:r>
            <a:r>
              <a:rPr lang="en-US" dirty="0" smtClean="0"/>
              <a:t> theories derives</a:t>
            </a:r>
            <a:r>
              <a:rPr lang="en-US" baseline="0" dirty="0" smtClean="0"/>
              <a:t> from Adler’s, Marx and </a:t>
            </a:r>
            <a:r>
              <a:rPr lang="en-US" baseline="0" dirty="0" err="1" smtClean="0"/>
              <a:t>Darwins</a:t>
            </a:r>
            <a:r>
              <a:rPr lang="en-US" baseline="0" dirty="0" smtClean="0"/>
              <a:t> theories which he transforms our understanding of origins in the family and personality development. Both Adler and </a:t>
            </a:r>
            <a:r>
              <a:rPr lang="en-US" baseline="0" dirty="0" err="1" smtClean="0"/>
              <a:t>Sulloway</a:t>
            </a:r>
            <a:r>
              <a:rPr lang="en-US" baseline="0" dirty="0" smtClean="0"/>
              <a:t> believed in the birth order to affect a persons personality traits and behavior.</a:t>
            </a:r>
            <a:r>
              <a:rPr lang="en-US" dirty="0" smtClean="0"/>
              <a:t> </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 personality</a:t>
            </a:r>
            <a:r>
              <a:rPr lang="en-US" baseline="0" dirty="0" smtClean="0"/>
              <a:t> traits depending on the birth order in the family drawn from Adler and </a:t>
            </a:r>
            <a:r>
              <a:rPr lang="en-US" baseline="0" dirty="0" err="1" smtClean="0"/>
              <a:t>Sulloway’s</a:t>
            </a:r>
            <a:r>
              <a:rPr lang="en-US" baseline="0" dirty="0" smtClean="0"/>
              <a:t> theories comparisons.</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our family, we are a total of 6: 4girls and 2boys (</a:t>
            </a:r>
            <a:r>
              <a:rPr lang="en-US" baseline="0" dirty="0" err="1" smtClean="0"/>
              <a:t>ie</a:t>
            </a:r>
            <a:r>
              <a:rPr lang="en-US" baseline="0" dirty="0" smtClean="0"/>
              <a:t>. Two girls, one boy-me, and two younger siblings 1girl and 1boy. On many occasions I take up the role of the first born child since the first 2 are girls and play the manly role in the family, which is culturally accepted.</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I am the first-male child, often we share leadership,</a:t>
            </a:r>
            <a:r>
              <a:rPr lang="en-US" baseline="0" dirty="0" smtClean="0"/>
              <a:t> management, and administration qualities with my sister. On the other hand, I also possess middle born characteristics such as perfect in stock markets, business, or working in the field. Therefore, the theories lack to expound more on my abilities and roles.</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am</a:t>
            </a:r>
            <a:r>
              <a:rPr lang="en-US" baseline="0" dirty="0" smtClean="0"/>
              <a:t> always overwhelmed by the kind of person I am, I like reaching out to people and helping them if I can. My birth order plays a role in my personality traits and my career.</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Depending</a:t>
            </a:r>
            <a:r>
              <a:rPr lang="en-US" baseline="0" dirty="0" smtClean="0"/>
              <a:t> on the upbringing of a child, his/her development largely depends on the influences of their surroundings'. For instance, first </a:t>
            </a:r>
            <a:r>
              <a:rPr lang="en-US" baseline="0" dirty="0" err="1" smtClean="0"/>
              <a:t>born’s</a:t>
            </a:r>
            <a:r>
              <a:rPr lang="en-US" baseline="0" dirty="0" smtClean="0"/>
              <a:t> are leaders by nature; but if during their upbringing they were not nurtured or were badly raised they may not realize their leadership potential as adults.</a:t>
            </a:r>
            <a:endParaRPr lang="en-US" dirty="0"/>
          </a:p>
        </p:txBody>
      </p:sp>
      <p:sp>
        <p:nvSpPr>
          <p:cNvPr id="4" name="Slide Number Placeholder 3"/>
          <p:cNvSpPr>
            <a:spLocks noGrp="1"/>
          </p:cNvSpPr>
          <p:nvPr>
            <p:ph type="sldNum" sz="quarter" idx="10"/>
          </p:nvPr>
        </p:nvSpPr>
        <p:spPr/>
        <p:txBody>
          <a:bodyPr/>
          <a:lstStyle/>
          <a:p>
            <a:fld id="{2D9F7ABA-FB33-4FD9-88E5-59C692E8A104}"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72F5130-AC3F-41B9-A1F6-11C1E02E876C}" type="datetimeFigureOut">
              <a:rPr lang="en-US" smtClean="0"/>
              <a:t>25-Feb-19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E53656A-19CD-4151-BFF5-912B7FE8AC6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F5130-AC3F-41B9-A1F6-11C1E02E876C}"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72F5130-AC3F-41B9-A1F6-11C1E02E876C}"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3656A-19CD-4151-BFF5-912B7FE8AC6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2F5130-AC3F-41B9-A1F6-11C1E02E876C}"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72F5130-AC3F-41B9-A1F6-11C1E02E876C}" type="datetimeFigureOut">
              <a:rPr lang="en-US" smtClean="0"/>
              <a:t>25-Feb-19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72F5130-AC3F-41B9-A1F6-11C1E02E876C}" type="datetimeFigureOut">
              <a:rPr lang="en-US" smtClean="0"/>
              <a:t>25-Feb-19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F5130-AC3F-41B9-A1F6-11C1E02E876C}" type="datetimeFigureOut">
              <a:rPr lang="en-US" smtClean="0"/>
              <a:t>25-Feb-19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2F5130-AC3F-41B9-A1F6-11C1E02E876C}"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72F5130-AC3F-41B9-A1F6-11C1E02E876C}"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E53656A-19CD-4151-BFF5-912B7FE8AC6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F5130-AC3F-41B9-A1F6-11C1E02E876C}"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2F5130-AC3F-41B9-A1F6-11C1E02E876C}"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53656A-19CD-4151-BFF5-912B7FE8AC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72F5130-AC3F-41B9-A1F6-11C1E02E876C}" type="datetimeFigureOut">
              <a:rPr lang="en-US" smtClean="0"/>
              <a:t>25-Feb-19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53656A-19CD-4151-BFF5-912B7FE8AC6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Usefulness of Birth </a:t>
            </a:r>
            <a:r>
              <a:rPr lang="en-US" dirty="0"/>
              <a:t>O</a:t>
            </a:r>
            <a:r>
              <a:rPr lang="en-US" dirty="0" smtClean="0"/>
              <a:t>rder as a </a:t>
            </a:r>
            <a:r>
              <a:rPr lang="en-US" dirty="0"/>
              <a:t>C</a:t>
            </a:r>
            <a:r>
              <a:rPr lang="en-US" dirty="0" smtClean="0"/>
              <a:t>onstruct</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Institutional affiliation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idx="1"/>
          </p:nvPr>
        </p:nvSpPr>
        <p:spPr/>
        <p:txBody>
          <a:bodyPr/>
          <a:lstStyle/>
          <a:p>
            <a:r>
              <a:rPr lang="en-US" dirty="0" smtClean="0"/>
              <a:t>Birth order is defined as a person’s rank by age among his/her siblings. </a:t>
            </a:r>
          </a:p>
          <a:p>
            <a:r>
              <a:rPr lang="en-US" dirty="0" smtClean="0"/>
              <a:t>The four positions typically recognized in a birth order are:</a:t>
            </a:r>
          </a:p>
          <a:p>
            <a:r>
              <a:rPr lang="en-US" dirty="0" smtClean="0"/>
              <a:t>First born</a:t>
            </a:r>
          </a:p>
          <a:p>
            <a:r>
              <a:rPr lang="en-US" dirty="0" smtClean="0"/>
              <a:t>Middle</a:t>
            </a:r>
          </a:p>
          <a:p>
            <a:r>
              <a:rPr lang="en-US" dirty="0" smtClean="0"/>
              <a:t>Youngest</a:t>
            </a:r>
          </a:p>
          <a:p>
            <a:r>
              <a:rPr lang="en-US" dirty="0" smtClean="0"/>
              <a:t>The only child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Usefulness of birth order</a:t>
            </a:r>
            <a:endParaRPr lang="en-US" dirty="0"/>
          </a:p>
        </p:txBody>
      </p:sp>
      <p:sp>
        <p:nvSpPr>
          <p:cNvPr id="3" name="Content Placeholder 2"/>
          <p:cNvSpPr>
            <a:spLocks noGrp="1"/>
          </p:cNvSpPr>
          <p:nvPr>
            <p:ph idx="1"/>
          </p:nvPr>
        </p:nvSpPr>
        <p:spPr/>
        <p:txBody>
          <a:bodyPr/>
          <a:lstStyle/>
          <a:p>
            <a:r>
              <a:rPr lang="en-US" dirty="0" smtClean="0"/>
              <a:t>Shapes our personality and behavior</a:t>
            </a:r>
          </a:p>
          <a:p>
            <a:r>
              <a:rPr lang="en-US" dirty="0" smtClean="0"/>
              <a:t>Can impact on one’s romantic relationships</a:t>
            </a:r>
          </a:p>
          <a:p>
            <a:r>
              <a:rPr lang="en-US" dirty="0" smtClean="0"/>
              <a:t>Impacts on the way people think, behave or belief.</a:t>
            </a:r>
          </a:p>
          <a:p>
            <a:r>
              <a:rPr lang="en-US" dirty="0" smtClean="0"/>
              <a:t>Impacts on the level of intelligence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Variations of Adler’s Theory</a:t>
            </a:r>
            <a:endParaRPr lang="en-US" dirty="0"/>
          </a:p>
        </p:txBody>
      </p:sp>
      <p:sp>
        <p:nvSpPr>
          <p:cNvPr id="3" name="Content Placeholder 2"/>
          <p:cNvSpPr>
            <a:spLocks noGrp="1"/>
          </p:cNvSpPr>
          <p:nvPr>
            <p:ph idx="1"/>
          </p:nvPr>
        </p:nvSpPr>
        <p:spPr/>
        <p:txBody>
          <a:bodyPr/>
          <a:lstStyle/>
          <a:p>
            <a:r>
              <a:rPr lang="en-US" dirty="0" smtClean="0"/>
              <a:t>Adler suggests that birth order affects personality</a:t>
            </a:r>
          </a:p>
          <a:p>
            <a:r>
              <a:rPr lang="en-US" dirty="0" smtClean="0"/>
              <a:t>The parents responses to their children is influenced by the child’s birth order in the family.</a:t>
            </a:r>
          </a:p>
          <a:p>
            <a:r>
              <a:rPr lang="en-US" dirty="0" smtClean="0"/>
              <a:t>The different treatments on each child affects their personality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Frank J. </a:t>
            </a:r>
            <a:r>
              <a:rPr lang="en-US" dirty="0" err="1" smtClean="0"/>
              <a:t>Sulloway</a:t>
            </a:r>
            <a:r>
              <a:rPr lang="en-US" dirty="0" smtClean="0"/>
              <a:t> Theory</a:t>
            </a:r>
            <a:endParaRPr lang="en-US" dirty="0"/>
          </a:p>
        </p:txBody>
      </p:sp>
      <p:sp>
        <p:nvSpPr>
          <p:cNvPr id="3" name="Content Placeholder 2"/>
          <p:cNvSpPr>
            <a:spLocks noGrp="1"/>
          </p:cNvSpPr>
          <p:nvPr>
            <p:ph idx="1"/>
          </p:nvPr>
        </p:nvSpPr>
        <p:spPr/>
        <p:txBody>
          <a:bodyPr>
            <a:normAutofit lnSpcReduction="10000"/>
          </a:bodyPr>
          <a:lstStyle/>
          <a:p>
            <a:r>
              <a:rPr lang="en-US" dirty="0" smtClean="0"/>
              <a:t>Proposed that birth order has consistent and strong effects on a person’s personality traits.</a:t>
            </a:r>
          </a:p>
          <a:p>
            <a:r>
              <a:rPr lang="en-US" dirty="0" smtClean="0"/>
              <a:t>Siblings personalities vary as they find strategies to get favor from their parents</a:t>
            </a:r>
          </a:p>
          <a:p>
            <a:r>
              <a:rPr lang="en-US" dirty="0" smtClean="0"/>
              <a:t>Concludes that the older children identifies with parents and authority, while the younger are rebellious towards authority</a:t>
            </a:r>
          </a:p>
          <a:p>
            <a:r>
              <a:rPr lang="en-US" dirty="0" smtClean="0"/>
              <a:t>Suggests that birth order has consistent effects with big five personality traits: conscientiousness, openness, neuroticism, agreeableness, and extraversion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Adler’s theory to </a:t>
            </a:r>
            <a:r>
              <a:rPr lang="en-US" dirty="0" err="1" smtClean="0"/>
              <a:t>Sulloway’s</a:t>
            </a:r>
            <a:endParaRPr lang="en-US" dirty="0"/>
          </a:p>
        </p:txBody>
      </p:sp>
      <p:sp>
        <p:nvSpPr>
          <p:cNvPr id="3" name="Content Placeholder 2"/>
          <p:cNvSpPr>
            <a:spLocks noGrp="1"/>
          </p:cNvSpPr>
          <p:nvPr>
            <p:ph idx="1"/>
          </p:nvPr>
        </p:nvSpPr>
        <p:spPr/>
        <p:txBody>
          <a:bodyPr>
            <a:normAutofit/>
          </a:bodyPr>
          <a:lstStyle/>
          <a:p>
            <a:r>
              <a:rPr lang="en-US" dirty="0" smtClean="0"/>
              <a:t>Both agree that birth order impacts individuals</a:t>
            </a:r>
          </a:p>
          <a:p>
            <a:r>
              <a:rPr lang="en-US" dirty="0" err="1" smtClean="0"/>
              <a:t>Sulloway</a:t>
            </a:r>
            <a:r>
              <a:rPr lang="en-US" dirty="0" smtClean="0"/>
              <a:t> believes that personalities of siblings vary since they are all looking for strategies to get favor from parents</a:t>
            </a:r>
          </a:p>
          <a:p>
            <a:r>
              <a:rPr lang="en-US" dirty="0" smtClean="0"/>
              <a:t>Adler states that first </a:t>
            </a:r>
            <a:r>
              <a:rPr lang="en-US" dirty="0" err="1" smtClean="0"/>
              <a:t>born’s</a:t>
            </a:r>
            <a:r>
              <a:rPr lang="en-US" dirty="0" smtClean="0"/>
              <a:t> are often dethroned once a second born is born and they never recover</a:t>
            </a:r>
          </a:p>
          <a:p>
            <a:r>
              <a:rPr lang="en-US" dirty="0" err="1" smtClean="0"/>
              <a:t>Sulloway</a:t>
            </a:r>
            <a:r>
              <a:rPr lang="en-US" dirty="0" smtClean="0"/>
              <a:t> banks on the Big Five personality traits </a:t>
            </a:r>
          </a:p>
          <a:p>
            <a:r>
              <a:rPr lang="en-US" dirty="0" smtClean="0"/>
              <a:t>Adler states that a birth order position may be taken by another child if other circumstances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a:t>
            </a:r>
            <a:endParaRPr lang="en-US" dirty="0"/>
          </a:p>
        </p:txBody>
      </p:sp>
      <p:graphicFrame>
        <p:nvGraphicFramePr>
          <p:cNvPr id="5" name="Content Placeholder 4"/>
          <p:cNvGraphicFramePr>
            <a:graphicFrameLocks noGrp="1"/>
          </p:cNvGraphicFramePr>
          <p:nvPr>
            <p:ph idx="1"/>
          </p:nvPr>
        </p:nvGraphicFramePr>
        <p:xfrm>
          <a:off x="457200" y="1295400"/>
          <a:ext cx="8229600" cy="5125720"/>
        </p:xfrm>
        <a:graphic>
          <a:graphicData uri="http://schemas.openxmlformats.org/drawingml/2006/table">
            <a:tbl>
              <a:tblPr firstRow="1" bandRow="1">
                <a:tableStyleId>{5C22544A-7EE6-4342-B048-85BDC9FD1C3A}</a:tableStyleId>
              </a:tblPr>
              <a:tblGrid>
                <a:gridCol w="2209800"/>
                <a:gridCol w="3276600"/>
                <a:gridCol w="2743200"/>
              </a:tblGrid>
              <a:tr h="370840">
                <a:tc>
                  <a:txBody>
                    <a:bodyPr/>
                    <a:lstStyle/>
                    <a:p>
                      <a:r>
                        <a:rPr lang="en-US" dirty="0" smtClean="0"/>
                        <a:t>Order in Family</a:t>
                      </a:r>
                      <a:endParaRPr lang="en-US" dirty="0"/>
                    </a:p>
                  </a:txBody>
                  <a:tcPr/>
                </a:tc>
                <a:tc>
                  <a:txBody>
                    <a:bodyPr/>
                    <a:lstStyle/>
                    <a:p>
                      <a:r>
                        <a:rPr lang="en-US" dirty="0" smtClean="0"/>
                        <a:t>Traits</a:t>
                      </a:r>
                      <a:r>
                        <a:rPr lang="en-US" baseline="0" dirty="0" smtClean="0"/>
                        <a:t> Most Likely</a:t>
                      </a:r>
                      <a:endParaRPr lang="en-US" dirty="0"/>
                    </a:p>
                  </a:txBody>
                  <a:tcPr/>
                </a:tc>
                <a:tc>
                  <a:txBody>
                    <a:bodyPr/>
                    <a:lstStyle/>
                    <a:p>
                      <a:r>
                        <a:rPr lang="en-US" dirty="0" smtClean="0"/>
                        <a:t>Conclusion</a:t>
                      </a:r>
                      <a:r>
                        <a:rPr lang="en-US" baseline="0" dirty="0" smtClean="0"/>
                        <a:t> </a:t>
                      </a:r>
                      <a:endParaRPr lang="en-US" dirty="0"/>
                    </a:p>
                  </a:txBody>
                  <a:tcPr/>
                </a:tc>
              </a:tr>
              <a:tr h="370840">
                <a:tc>
                  <a:txBody>
                    <a:bodyPr/>
                    <a:lstStyle/>
                    <a:p>
                      <a:r>
                        <a:rPr lang="en-US" dirty="0" smtClean="0"/>
                        <a:t>First born</a:t>
                      </a:r>
                      <a:endParaRPr lang="en-US" dirty="0"/>
                    </a:p>
                  </a:txBody>
                  <a:tcPr/>
                </a:tc>
                <a:tc>
                  <a:txBody>
                    <a:bodyPr/>
                    <a:lstStyle/>
                    <a:p>
                      <a:r>
                        <a:rPr lang="en-US" dirty="0" smtClean="0"/>
                        <a:t>Leaders, focused, responsible</a:t>
                      </a:r>
                      <a:r>
                        <a:rPr lang="en-US" baseline="0" dirty="0" smtClean="0"/>
                        <a:t> types, high achievers, goal setters, perfectionists, rule keepers, need control, need to manage</a:t>
                      </a:r>
                      <a:endParaRPr lang="en-US" dirty="0"/>
                    </a:p>
                  </a:txBody>
                  <a:tcPr/>
                </a:tc>
                <a:tc>
                  <a:txBody>
                    <a:bodyPr/>
                    <a:lstStyle/>
                    <a:p>
                      <a:r>
                        <a:rPr lang="en-US" dirty="0" smtClean="0"/>
                        <a:t>Low risk takers</a:t>
                      </a:r>
                      <a:endParaRPr lang="en-US" dirty="0"/>
                    </a:p>
                  </a:txBody>
                  <a:tcPr/>
                </a:tc>
              </a:tr>
              <a:tr h="370840">
                <a:tc>
                  <a:txBody>
                    <a:bodyPr/>
                    <a:lstStyle/>
                    <a:p>
                      <a:r>
                        <a:rPr lang="en-US" dirty="0" smtClean="0"/>
                        <a:t>Second born/middle</a:t>
                      </a:r>
                      <a:r>
                        <a:rPr lang="en-US" baseline="0" dirty="0" smtClean="0"/>
                        <a:t> born</a:t>
                      </a:r>
                      <a:endParaRPr lang="en-US" dirty="0"/>
                    </a:p>
                  </a:txBody>
                  <a:tcPr/>
                </a:tc>
                <a:tc>
                  <a:txBody>
                    <a:bodyPr/>
                    <a:lstStyle/>
                    <a:p>
                      <a:r>
                        <a:rPr lang="en-US" dirty="0" smtClean="0"/>
                        <a:t>Peace keepers, diplomatic,</a:t>
                      </a:r>
                      <a:r>
                        <a:rPr lang="en-US" baseline="0" dirty="0" smtClean="0"/>
                        <a:t> people compromisers, competitive, need to belong, generous, flexible, free spirits</a:t>
                      </a:r>
                      <a:endParaRPr lang="en-US" dirty="0"/>
                    </a:p>
                  </a:txBody>
                  <a:tcPr/>
                </a:tc>
                <a:tc>
                  <a:txBody>
                    <a:bodyPr/>
                    <a:lstStyle/>
                    <a:p>
                      <a:r>
                        <a:rPr lang="en-US" dirty="0" smtClean="0"/>
                        <a:t>They need people for them to succeed and by all means will keep relationships intact</a:t>
                      </a:r>
                      <a:endParaRPr lang="en-US" dirty="0"/>
                    </a:p>
                  </a:txBody>
                  <a:tcPr/>
                </a:tc>
              </a:tr>
              <a:tr h="370840">
                <a:tc>
                  <a:txBody>
                    <a:bodyPr/>
                    <a:lstStyle/>
                    <a:p>
                      <a:r>
                        <a:rPr lang="en-US" dirty="0" smtClean="0"/>
                        <a:t>Only child’s</a:t>
                      </a:r>
                      <a:endParaRPr lang="en-US" dirty="0"/>
                    </a:p>
                  </a:txBody>
                  <a:tcPr/>
                </a:tc>
                <a:tc>
                  <a:txBody>
                    <a:bodyPr/>
                    <a:lstStyle/>
                    <a:p>
                      <a:r>
                        <a:rPr lang="en-US" dirty="0" smtClean="0"/>
                        <a:t>Secretive, wants recognition,</a:t>
                      </a:r>
                      <a:r>
                        <a:rPr lang="en-US" baseline="0" dirty="0" smtClean="0"/>
                        <a:t> quiet achievers, work well, finishers.</a:t>
                      </a:r>
                      <a:endParaRPr lang="en-US" dirty="0"/>
                    </a:p>
                  </a:txBody>
                  <a:tcPr/>
                </a:tc>
                <a:tc>
                  <a:txBody>
                    <a:bodyPr/>
                    <a:lstStyle/>
                    <a:p>
                      <a:r>
                        <a:rPr lang="en-US" dirty="0" smtClean="0"/>
                        <a:t>Aims to please themselves by</a:t>
                      </a:r>
                      <a:r>
                        <a:rPr lang="en-US" baseline="0" dirty="0" smtClean="0"/>
                        <a:t> setting higher goals</a:t>
                      </a:r>
                      <a:endParaRPr lang="en-US" dirty="0"/>
                    </a:p>
                  </a:txBody>
                  <a:tcPr/>
                </a:tc>
              </a:tr>
              <a:tr h="370840">
                <a:tc>
                  <a:txBody>
                    <a:bodyPr/>
                    <a:lstStyle/>
                    <a:p>
                      <a:r>
                        <a:rPr lang="en-US" dirty="0" smtClean="0"/>
                        <a:t>Youngest</a:t>
                      </a:r>
                      <a:r>
                        <a:rPr lang="en-US" baseline="0" dirty="0" smtClean="0"/>
                        <a:t> </a:t>
                      </a:r>
                      <a:endParaRPr lang="en-US" dirty="0"/>
                    </a:p>
                  </a:txBody>
                  <a:tcPr/>
                </a:tc>
                <a:tc>
                  <a:txBody>
                    <a:bodyPr/>
                    <a:lstStyle/>
                    <a:p>
                      <a:r>
                        <a:rPr lang="en-US" dirty="0" smtClean="0"/>
                        <a:t>Creative, idea people, impatient, fun</a:t>
                      </a:r>
                      <a:r>
                        <a:rPr lang="en-US" baseline="0" dirty="0" smtClean="0"/>
                        <a:t> loving, charmers, challenge authority, creative, persistent</a:t>
                      </a:r>
                      <a:endParaRPr lang="en-US" dirty="0"/>
                    </a:p>
                  </a:txBody>
                  <a:tcPr/>
                </a:tc>
                <a:tc>
                  <a:txBody>
                    <a:bodyPr/>
                    <a:lstStyle/>
                    <a:p>
                      <a:r>
                        <a:rPr lang="en-US" dirty="0" smtClean="0"/>
                        <a:t>Enjoy life, can</a:t>
                      </a:r>
                      <a:r>
                        <a:rPr lang="en-US" baseline="0" dirty="0" smtClean="0"/>
                        <a:t> be hedonistic at other times but impacts everyone</a:t>
                      </a:r>
                      <a:endParaRPr lang="en-US"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Family’s birth order</a:t>
            </a:r>
            <a:endParaRPr lang="en-US" dirty="0"/>
          </a:p>
        </p:txBody>
      </p:sp>
      <p:sp>
        <p:nvSpPr>
          <p:cNvPr id="3" name="Content Placeholder 2"/>
          <p:cNvSpPr>
            <a:spLocks noGrp="1"/>
          </p:cNvSpPr>
          <p:nvPr>
            <p:ph idx="1"/>
          </p:nvPr>
        </p:nvSpPr>
        <p:spPr/>
        <p:txBody>
          <a:bodyPr/>
          <a:lstStyle/>
          <a:p>
            <a:r>
              <a:rPr lang="en-US" dirty="0" smtClean="0"/>
              <a:t>My birth order is middle child</a:t>
            </a:r>
          </a:p>
          <a:p>
            <a:r>
              <a:rPr lang="en-US" dirty="0" smtClean="0"/>
              <a:t>I am the 3</a:t>
            </a:r>
            <a:r>
              <a:rPr lang="en-US" baseline="30000" dirty="0" smtClean="0"/>
              <a:t>rd</a:t>
            </a:r>
            <a:r>
              <a:rPr lang="en-US" dirty="0" smtClean="0"/>
              <a:t> born from the eldest and 4</a:t>
            </a:r>
            <a:r>
              <a:rPr lang="en-US" baseline="30000" dirty="0" smtClean="0"/>
              <a:t>th</a:t>
            </a:r>
            <a:r>
              <a:rPr lang="en-US" dirty="0" smtClean="0"/>
              <a:t> from the youngest</a:t>
            </a:r>
          </a:p>
          <a:p>
            <a:r>
              <a:rPr lang="en-US" dirty="0" smtClean="0"/>
              <a:t>Among the boys, I am the first male child</a:t>
            </a:r>
          </a:p>
          <a:p>
            <a:r>
              <a:rPr lang="en-US" dirty="0" smtClean="0"/>
              <a:t>Hence, I am considered as the first male-born.</a:t>
            </a:r>
          </a:p>
          <a:p>
            <a:r>
              <a:rPr lang="en-US" dirty="0" smtClean="0"/>
              <a:t>According to culture, I am responsible for all my other siblings including the first and second born girls.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 the theory work in my family order?</a:t>
            </a:r>
            <a:endParaRPr lang="en-US" dirty="0"/>
          </a:p>
        </p:txBody>
      </p:sp>
      <p:sp>
        <p:nvSpPr>
          <p:cNvPr id="3" name="Content Placeholder 2"/>
          <p:cNvSpPr>
            <a:spLocks noGrp="1"/>
          </p:cNvSpPr>
          <p:nvPr>
            <p:ph idx="1"/>
          </p:nvPr>
        </p:nvSpPr>
        <p:spPr/>
        <p:txBody>
          <a:bodyPr/>
          <a:lstStyle/>
          <a:p>
            <a:r>
              <a:rPr lang="en-US" dirty="0" smtClean="0"/>
              <a:t>Partly the theory works for my birth order</a:t>
            </a:r>
          </a:p>
          <a:p>
            <a:r>
              <a:rPr lang="en-US" dirty="0" smtClean="0"/>
              <a:t>My family’s first born- girl and I- boy, often exchange the leadership roles and share almost equal responsibilities.</a:t>
            </a:r>
          </a:p>
          <a:p>
            <a:r>
              <a:rPr lang="en-US" dirty="0" smtClean="0"/>
              <a:t>Well, for me I believe I have both first born qualities as well as the middle born characteristics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own birth order and my major characteristics</a:t>
            </a:r>
            <a:endParaRPr lang="en-US" dirty="0"/>
          </a:p>
        </p:txBody>
      </p:sp>
      <p:sp>
        <p:nvSpPr>
          <p:cNvPr id="3" name="Content Placeholder 2"/>
          <p:cNvSpPr>
            <a:spLocks noGrp="1"/>
          </p:cNvSpPr>
          <p:nvPr>
            <p:ph idx="1"/>
          </p:nvPr>
        </p:nvSpPr>
        <p:spPr/>
        <p:txBody>
          <a:bodyPr/>
          <a:lstStyle/>
          <a:p>
            <a:r>
              <a:rPr lang="en-US" dirty="0" smtClean="0"/>
              <a:t>I am flexible and sometimes competitive</a:t>
            </a:r>
          </a:p>
          <a:p>
            <a:r>
              <a:rPr lang="en-US" dirty="0" smtClean="0"/>
              <a:t>I am an independent person</a:t>
            </a:r>
          </a:p>
          <a:p>
            <a:r>
              <a:rPr lang="en-US" dirty="0" smtClean="0"/>
              <a:t>I serve as a leader not only in my family  but also in school, workplace, etc</a:t>
            </a:r>
          </a:p>
          <a:p>
            <a:r>
              <a:rPr lang="en-US" dirty="0" smtClean="0"/>
              <a:t>I am a good listener</a:t>
            </a:r>
          </a:p>
          <a:p>
            <a:r>
              <a:rPr lang="en-US" dirty="0" smtClean="0"/>
              <a:t>I know how to deal with people</a:t>
            </a:r>
          </a:p>
          <a:p>
            <a:r>
              <a:rPr lang="en-US" dirty="0" smtClean="0"/>
              <a:t>I hardly have problems with my parents or siblings; they respect me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birth order always apply?</a:t>
            </a:r>
            <a:endParaRPr lang="en-US" dirty="0"/>
          </a:p>
        </p:txBody>
      </p:sp>
      <p:sp>
        <p:nvSpPr>
          <p:cNvPr id="3" name="Content Placeholder 2"/>
          <p:cNvSpPr>
            <a:spLocks noGrp="1"/>
          </p:cNvSpPr>
          <p:nvPr>
            <p:ph idx="1"/>
          </p:nvPr>
        </p:nvSpPr>
        <p:spPr/>
        <p:txBody>
          <a:bodyPr>
            <a:normAutofit/>
          </a:bodyPr>
          <a:lstStyle/>
          <a:p>
            <a:r>
              <a:rPr lang="en-US" dirty="0" smtClean="0"/>
              <a:t>To many people’s belief is that birth order has a profound effect since the characteristics of a person as a child are similar to adult,</a:t>
            </a:r>
          </a:p>
          <a:p>
            <a:r>
              <a:rPr lang="en-US" dirty="0" smtClean="0"/>
              <a:t>However, it is not always true.</a:t>
            </a:r>
          </a:p>
          <a:p>
            <a:r>
              <a:rPr lang="en-US" dirty="0" smtClean="0"/>
              <a:t>In instances such as a parent’s early death, imprisonment, divorce or re-marriage; a child’s development can greatly be affected.</a:t>
            </a:r>
          </a:p>
          <a:p>
            <a:r>
              <a:rPr lang="en-US" dirty="0" smtClean="0"/>
              <a:t>Similarly, if a parent abuses drugs or has mental problems the child’s development may be affected.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Sulloway</a:t>
            </a:r>
            <a:r>
              <a:rPr lang="en-US" dirty="0"/>
              <a:t>, F. J. (1995). Birth Order and Evolutionary Psychology: A Meta-Analytic Overview. </a:t>
            </a:r>
            <a:r>
              <a:rPr lang="en-US" i="1" dirty="0"/>
              <a:t>Psychological Inquiry</a:t>
            </a:r>
            <a:r>
              <a:rPr lang="en-US" dirty="0"/>
              <a:t>, </a:t>
            </a:r>
            <a:r>
              <a:rPr lang="en-US" i="1" dirty="0"/>
              <a:t>6</a:t>
            </a:r>
            <a:r>
              <a:rPr lang="en-US" dirty="0"/>
              <a:t>(1), 75-80. doi:10.1207/s15327965pli0601_15</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965</TotalTime>
  <Words>1116</Words>
  <Application>Microsoft Office PowerPoint</Application>
  <PresentationFormat>On-screen Show (4:3)</PresentationFormat>
  <Paragraphs>90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Usefulness of Birth Order as a Construct</vt:lpstr>
      <vt:lpstr>Definition </vt:lpstr>
      <vt:lpstr>Usefulness of birth order</vt:lpstr>
      <vt:lpstr>Variations of Adler’s Theory</vt:lpstr>
      <vt:lpstr>Frank J. Sulloway Theory</vt:lpstr>
      <vt:lpstr>Comparison of Adler’s theory to Sulloway’s</vt:lpstr>
      <vt:lpstr>Personality </vt:lpstr>
      <vt:lpstr>My Family’s birth order</vt:lpstr>
      <vt:lpstr>Does the theory work in my family order?</vt:lpstr>
      <vt:lpstr>My own birth order and my major characteristics</vt:lpstr>
      <vt:lpstr>Does birth order always apply?</vt:lpstr>
      <vt:lpstr>References </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Usefulness of Birth Order as a Construct</dc:title>
  <dc:creator>user</dc:creator>
  <cp:lastModifiedBy>user</cp:lastModifiedBy>
  <cp:revision>68</cp:revision>
  <dcterms:created xsi:type="dcterms:W3CDTF">2019-02-25T06:17:59Z</dcterms:created>
  <dcterms:modified xsi:type="dcterms:W3CDTF">2019-02-25T22:23:19Z</dcterms:modified>
</cp:coreProperties>
</file>